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C53D5C-9E98-46EC-AF3E-038625112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800703"/>
            <a:ext cx="8001000" cy="2971801"/>
          </a:xfrm>
        </p:spPr>
        <p:txBody>
          <a:bodyPr>
            <a:normAutofit fontScale="90000"/>
          </a:bodyPr>
          <a:lstStyle/>
          <a:p>
            <a:r>
              <a:rPr lang="en-US" sz="4800" b="1" i="0" u="none" strike="noStrike" dirty="0">
                <a:latin typeface="Calibri" panose="020F0502020204030204" pitchFamily="34" charset="0"/>
              </a:rPr>
              <a:t>Special considerations for stock trading in the context of the Islamic finance model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6FBD055-EAF9-4890-A746-31912B318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4258491"/>
            <a:ext cx="6400800" cy="1611086"/>
          </a:xfrm>
        </p:spPr>
        <p:txBody>
          <a:bodyPr/>
          <a:lstStyle/>
          <a:p>
            <a:pPr algn="r">
              <a:spcBef>
                <a:spcPts val="300"/>
              </a:spcBef>
              <a:spcAft>
                <a:spcPts val="300"/>
              </a:spcAft>
            </a:pPr>
            <a:r>
              <a:rPr lang="en-US" sz="3600" b="1" dirty="0" err="1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Magomet</a:t>
            </a:r>
            <a:r>
              <a:rPr lang="en-US" sz="3600" b="1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Iandiev</a:t>
            </a:r>
            <a:endParaRPr lang="en-US" sz="3600" b="1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r"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Lomonosov Moscow State University</a:t>
            </a:r>
          </a:p>
          <a:p>
            <a:endParaRPr lang="ru-RU" dirty="0"/>
          </a:p>
        </p:txBody>
      </p:sp>
      <p:pic>
        <p:nvPicPr>
          <p:cNvPr id="5" name="Рисунок 4" descr="Изображение выглядит как текст, Шрифт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7E969F93-BEAD-464C-8D9A-201CF040D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143" y="3946083"/>
            <a:ext cx="1626262" cy="6248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B35DF59-6A47-494C-A394-AD2982959D9C}"/>
              </a:ext>
            </a:extLst>
          </p:cNvPr>
          <p:cNvSpPr txBox="1"/>
          <p:nvPr/>
        </p:nvSpPr>
        <p:spPr>
          <a:xfrm>
            <a:off x="684212" y="400594"/>
            <a:ext cx="991411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4th CIS - Islamic Banking and Finance Forum</a:t>
            </a:r>
          </a:p>
          <a:p>
            <a:pPr algn="ctr"/>
            <a:r>
              <a:rPr lang="en-US" dirty="0"/>
              <a:t>June 16, 2025 at Tashkent, Uzbekistan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9948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628C1-5533-424F-9F1F-59109D44E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175309"/>
            <a:ext cx="8534400" cy="1507067"/>
          </a:xfrm>
        </p:spPr>
        <p:txBody>
          <a:bodyPr/>
          <a:lstStyle/>
          <a:p>
            <a:r>
              <a:rPr lang="en-US" sz="3600" b="1" dirty="0">
                <a:latin typeface="Montserrat Bold"/>
                <a:ea typeface="Montserrat Bold"/>
                <a:cs typeface="Montserrat Bold"/>
                <a:sym typeface="Montserrat Bold"/>
              </a:rPr>
              <a:t>CONCLUSIONs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EFC03C-7237-4AE2-ADFB-72CF9E137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550094"/>
            <a:ext cx="10741434" cy="4901472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An Islamic investor has no right to speculate.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A modern stock exchange cannot be a place for Islamic investments.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The Islamic financial system needs stock exchanges (a separate section on the Moscow Exchange) that prevent speculative transactions: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   -a two-level trading mechanism (like currency trading);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   -an increased minimum trading lot.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A new Sharia standard is needed, dedicated to the organization of exchange trading in financial assets (similar to the AAOIFI standard #21).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293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1F1204-13C2-41BB-8DE0-71A893921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3547533"/>
            <a:ext cx="8534400" cy="1507067"/>
          </a:xfrm>
        </p:spPr>
        <p:txBody>
          <a:bodyPr/>
          <a:lstStyle/>
          <a:p>
            <a:pPr algn="ctr"/>
            <a:r>
              <a:rPr lang="en-US" sz="3600" b="1" dirty="0"/>
              <a:t>mag2097@mail.ru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9BD70A-318B-483C-AA9A-C05BF8B8E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THANK YOU!</a:t>
            </a:r>
            <a:endParaRPr lang="ru-RU" sz="66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Изображение выглядит как текст, Шрифт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7E969F93-BEAD-464C-8D9A-201CF040D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1640" y="5773782"/>
            <a:ext cx="1450141" cy="55714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703E2C01-9169-4A0A-820C-46F85EA01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6" y="296501"/>
            <a:ext cx="4269285" cy="88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3458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14A8F-864E-446A-B13A-911954A26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Montserrat Bold"/>
                <a:ea typeface="Montserrat Bold"/>
                <a:cs typeface="Montserrat Bold"/>
                <a:sym typeface="Montserrat Bold"/>
              </a:rPr>
              <a:t>INTRODUCTION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E88BED-33B0-43B7-AA1F-3823ED12A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9905412" cy="40081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2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It is a well-known fact that stock exchanges can be speculated on.</a:t>
            </a:r>
            <a:endParaRPr lang="ru-RU" sz="320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The construction of the Islamic (partnership) finance industry has begun in Russia.</a:t>
            </a:r>
            <a:endParaRPr lang="ru-RU" sz="320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just"/>
            <a:r>
              <a:rPr lang="en-US" sz="3200" b="1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Research question</a:t>
            </a:r>
            <a:r>
              <a:rPr lang="en-US" sz="32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: is there speculation on the Moscow Exchange and is it possible to trade on this exchange in light of the requirements of sharia.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7803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E76956-73A6-4042-80CE-EEF46E84E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399315"/>
            <a:ext cx="8534400" cy="908593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Montserrat Bold"/>
                <a:ea typeface="Montserrat Bold"/>
                <a:cs typeface="Montserrat Bold"/>
                <a:sym typeface="Montserrat Bold"/>
              </a:rPr>
              <a:t>LITERATURE REVIEW</a:t>
            </a:r>
            <a:endParaRPr lang="ru-RU" sz="4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255E1E-CB6E-4EB9-B234-197E1BBEE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9905411" cy="460030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Metwally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Mokhtar M., The Role of the Stock Exchange in an Islamic Economy (1984). Journal of King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Abdulaziz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University: Islamic Economics, Vol. 2, No. 1, 1984, Available at SSRN: https://ssrn.com/abstract=3127760/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El Gari, Mohamed Ali, Towards an Islamic Stock Market (December 1, 1993). Islamic Economic Studies, Vol. 1, No. 1, 1993, Available at SSRN: https://ssrn.com/abstract=3168367/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El-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Ashkar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Ahmad Abdel Fattah, Towards an Islamic Stock Exchange in a Transitional Stage (Dec 01, 1995). Islamic Economic Studies, Vol. 3, No. 1, 1995, Available at SSRN: https://ssrn.com/abstract=3166791/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Tag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-Din, Seif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-Din, The Stock-Exchange from an Islamic Perspective (1996). Journal of King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Abdulaziz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University: Islamic Economics, Vol. 8, No. 1, 1996, Available at SSRN: https://ssrn.com/abstract=3074501/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Al-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Masri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Rafic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Yunus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Speculation between Proponents and Opponents (2007). Journal of King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Abdulaziz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University: Islamic Economics, Vol. 20, No. 1, 2007, Available at SSRN: https://ssrn.com/abstract=3099409/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Al-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Suhaibani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Mohammad,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المضاربة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في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الأسواق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المالية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مع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الإشارة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لحالة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سوق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الأسهم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السعودية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(Speculation in Financial Markets with a Reference to the Case of Saudi Stock Market) (June 7, 2009).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Available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SSRN: https://ssrn.com/abstract=2275972/</a:t>
            </a:r>
            <a:endParaRPr lang="en-US" sz="400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667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D762CB-D585-46AF-B6C2-DDFD521F2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74766"/>
            <a:ext cx="2311537" cy="541963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b="1" dirty="0" err="1"/>
              <a:t>ЛУКойл</a:t>
            </a:r>
            <a:br>
              <a:rPr lang="ru-RU" b="1" dirty="0"/>
            </a:br>
            <a:br>
              <a:rPr lang="ru-RU" sz="3600" dirty="0"/>
            </a:br>
            <a:r>
              <a:rPr lang="ru-RU" sz="1800" dirty="0"/>
              <a:t>31.01.2023</a:t>
            </a:r>
            <a:br>
              <a:rPr lang="ru-RU" sz="1800" dirty="0"/>
            </a:br>
            <a:r>
              <a:rPr lang="en-US" sz="1800" dirty="0"/>
              <a:t>www.</a:t>
            </a:r>
            <a:r>
              <a:rPr lang="en-US" sz="1800" i="1" kern="800" dirty="0"/>
              <a:t>finam.ru/</a:t>
            </a:r>
            <a:endParaRPr lang="ru-RU" sz="1800" dirty="0"/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33A0E798-5FA7-42C0-921C-DC3B57AFC8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37463" y="61453"/>
            <a:ext cx="3375486" cy="686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852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20CB17-BEAD-4CA4-B9A9-805FE18D1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0" y="2934790"/>
            <a:ext cx="3417527" cy="3059610"/>
          </a:xfrm>
        </p:spPr>
        <p:txBody>
          <a:bodyPr>
            <a:normAutofit/>
          </a:bodyPr>
          <a:lstStyle/>
          <a:p>
            <a:br>
              <a:rPr lang="en-US" sz="1800" dirty="0"/>
            </a:br>
            <a:r>
              <a:rPr lang="ru-RU" dirty="0"/>
              <a:t>Роснефть </a:t>
            </a:r>
            <a:r>
              <a:rPr lang="en-US" sz="1800" dirty="0"/>
              <a:t>January</a:t>
            </a:r>
            <a:r>
              <a:rPr lang="ru-RU" sz="1800" dirty="0"/>
              <a:t> 2023</a:t>
            </a:r>
            <a:br>
              <a:rPr lang="en-US" sz="1800" dirty="0"/>
            </a:br>
            <a:br>
              <a:rPr lang="ru-RU" sz="1800" dirty="0"/>
            </a:br>
            <a:r>
              <a:rPr lang="en-US" sz="1800" i="1" kern="800" dirty="0"/>
              <a:t>www.finam.ru/</a:t>
            </a:r>
            <a:br>
              <a:rPr lang="ru-RU" sz="1800" i="1" kern="800" dirty="0"/>
            </a:br>
            <a:r>
              <a:rPr lang="en-US" sz="1800" i="1" kern="800" dirty="0"/>
              <a:t>Author's calculations</a:t>
            </a:r>
            <a:br>
              <a:rPr lang="ru-RU" sz="1800" i="1" kern="800" dirty="0"/>
            </a:br>
            <a:endParaRPr lang="ru-RU" sz="18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E82179-46FB-4F3B-8EF1-FABD7274D3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717" y="0"/>
            <a:ext cx="77972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752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65AF-455B-4693-9B37-3BD183FE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415426"/>
            <a:ext cx="11416974" cy="1231214"/>
          </a:xfrm>
        </p:spPr>
        <p:txBody>
          <a:bodyPr>
            <a:normAutofit/>
          </a:bodyPr>
          <a:lstStyle/>
          <a:p>
            <a:r>
              <a:rPr lang="en-US" sz="3200" b="1" dirty="0">
                <a:effectLst/>
                <a:latin typeface="Times New Roman" panose="02020603050405020304" pitchFamily="18" charset="0"/>
                <a:ea typeface="Aptos" panose="02110004020202020204"/>
              </a:rPr>
              <a:t>Structure of transactions in blue-chip stocks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Aptos" panose="02110004020202020204"/>
              </a:rPr>
              <a:t>, 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Aptos" panose="02110004020202020204"/>
              </a:rPr>
            </a:br>
            <a:r>
              <a:rPr lang="en-US" sz="2000" b="1" dirty="0">
                <a:effectLst/>
                <a:latin typeface="Times New Roman" panose="02020603050405020304" pitchFamily="18" charset="0"/>
                <a:ea typeface="Aptos" panose="02110004020202020204"/>
              </a:rPr>
              <a:t>January 2023</a:t>
            </a:r>
            <a:endParaRPr lang="ru-RU" sz="2000" dirty="0"/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CDCDEAFC-9C57-406B-8350-075446B275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4817" y="54993"/>
            <a:ext cx="9896370" cy="5596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550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01D014-2F28-4302-B471-7D029D6FC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960" y="497477"/>
            <a:ext cx="10732725" cy="5863046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The term "speculation" does not have an unambiguously negative perception in society.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Moreover, speculation on the stock exchange is perceived by many as a natural process/activity.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Sharia law directly prohibits speculation in agricultural products, but participants in the securities market believe that this does not apply to them.</a:t>
            </a:r>
            <a:endParaRPr lang="ru-RU" sz="240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speculation is condemned, which consists of purchasing and deliberately holding back goods from sale, in the expectation that they will become more expensive.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Shariah clearly prohibits such a technology.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However, speculation on the stock exchange is not aimed at creating a deficit and is generally represented by a different technology.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223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8B5F31-034B-4532-ADDA-748670146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368178"/>
            <a:ext cx="8534400" cy="1507067"/>
          </a:xfrm>
        </p:spPr>
        <p:txBody>
          <a:bodyPr/>
          <a:lstStyle/>
          <a:p>
            <a:r>
              <a:rPr lang="en-US" sz="3600" b="1" dirty="0"/>
              <a:t>STOCK EXCHANGE SPECULATION IS: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483A39-17CB-483B-B03A-EB909E763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968381"/>
            <a:ext cx="8534400" cy="361526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concluding numerous transactions for the purchase/sale of securities based on market conditions/</a:t>
            </a:r>
            <a:r>
              <a:rPr lang="en-US" sz="3200" b="0" i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prices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  <a:endParaRPr lang="ru-RU" sz="3200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placing/withdrawing orders.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520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05C6ED-2A22-4B79-A089-7B847ABAF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053389"/>
            <a:ext cx="8534400" cy="1507067"/>
          </a:xfrm>
        </p:spPr>
        <p:txBody>
          <a:bodyPr/>
          <a:lstStyle/>
          <a:p>
            <a:r>
              <a:rPr lang="en-US" sz="3600" b="1" dirty="0">
                <a:latin typeface="Montserrat Bold"/>
                <a:ea typeface="Montserrat Bold"/>
                <a:cs typeface="Montserrat Bold"/>
                <a:sym typeface="Montserrat Bold"/>
              </a:rPr>
              <a:t>FINDINGS &amp; DISCUSSION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3ED51F-ECA5-4F2E-867C-C2AAF4ACE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522514"/>
            <a:ext cx="10689182" cy="4415246"/>
          </a:xfrm>
        </p:spPr>
        <p:txBody>
          <a:bodyPr>
            <a:normAutofit lnSpcReduction="1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Commentary on Stock Market Speculation</a:t>
            </a:r>
            <a:r>
              <a:rPr lang="ru-RU" sz="3200" b="1" dirty="0">
                <a:solidFill>
                  <a:schemeClr val="tx1"/>
                </a:solidFill>
              </a:rPr>
              <a:t>:</a:t>
            </a:r>
            <a:endParaRPr lang="ru-RU" sz="32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In Sharia, income obtained through unproductive, useless to society labor cannot be considered permissible.</a:t>
            </a:r>
          </a:p>
          <a:p>
            <a:r>
              <a:rPr lang="en-US" sz="3200" dirty="0">
                <a:solidFill>
                  <a:schemeClr val="tx1"/>
                </a:solidFill>
              </a:rPr>
              <a:t>It is forbidden to sell goods that the seller does not own.</a:t>
            </a:r>
          </a:p>
          <a:p>
            <a:r>
              <a:rPr lang="en-US" sz="3200" dirty="0">
                <a:solidFill>
                  <a:schemeClr val="tx1"/>
                </a:solidFill>
              </a:rPr>
              <a:t>The practice of misleading is unacceptable</a:t>
            </a:r>
          </a:p>
          <a:p>
            <a:r>
              <a:rPr lang="en-US" sz="3200" dirty="0">
                <a:solidFill>
                  <a:schemeClr val="tx1"/>
                </a:solidFill>
              </a:rPr>
              <a:t>It is unacceptable to conclude unequal contracts</a:t>
            </a:r>
            <a:endParaRPr lang="en-US" sz="320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045389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</TotalTime>
  <Words>719</Words>
  <Application>Microsoft Office PowerPoint</Application>
  <PresentationFormat>Широкоэкранный</PresentationFormat>
  <Paragraphs>44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Gothic</vt:lpstr>
      <vt:lpstr>Montserrat</vt:lpstr>
      <vt:lpstr>Montserrat Bold</vt:lpstr>
      <vt:lpstr>Times New Roman</vt:lpstr>
      <vt:lpstr>Wingdings 3</vt:lpstr>
      <vt:lpstr>Сектор</vt:lpstr>
      <vt:lpstr>Special considerations for stock trading in the context of the Islamic finance model</vt:lpstr>
      <vt:lpstr>INTRODUCTION</vt:lpstr>
      <vt:lpstr>LITERATURE REVIEW</vt:lpstr>
      <vt:lpstr>ЛУКойл  31.01.2023 www.finam.ru/</vt:lpstr>
      <vt:lpstr> Роснефть January 2023  www.finam.ru/ Author's calculations </vt:lpstr>
      <vt:lpstr>Structure of transactions in blue-chip stocks,  January 2023</vt:lpstr>
      <vt:lpstr>Презентация PowerPoint</vt:lpstr>
      <vt:lpstr>STOCK EXCHANGE SPECULATION IS:</vt:lpstr>
      <vt:lpstr>FINDINGS &amp; DISCUSSION</vt:lpstr>
      <vt:lpstr>CONCLUSIONs</vt:lpstr>
      <vt:lpstr>mag2097@mail.ru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considerations for stock trading in the context of the Islamic finance model</dc:title>
  <dc:creator>acer</dc:creator>
  <cp:lastModifiedBy>acer</cp:lastModifiedBy>
  <cp:revision>10</cp:revision>
  <dcterms:created xsi:type="dcterms:W3CDTF">2025-06-09T08:12:56Z</dcterms:created>
  <dcterms:modified xsi:type="dcterms:W3CDTF">2025-06-09T08:55:58Z</dcterms:modified>
</cp:coreProperties>
</file>